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5" r:id="rId2"/>
    <p:sldId id="303" r:id="rId3"/>
    <p:sldId id="310" r:id="rId4"/>
    <p:sldId id="312" r:id="rId5"/>
    <p:sldId id="320" r:id="rId6"/>
    <p:sldId id="313" r:id="rId7"/>
    <p:sldId id="314" r:id="rId8"/>
    <p:sldId id="315" r:id="rId9"/>
    <p:sldId id="317" r:id="rId10"/>
    <p:sldId id="318" r:id="rId11"/>
    <p:sldId id="319" r:id="rId12"/>
    <p:sldId id="309" r:id="rId13"/>
    <p:sldId id="321" r:id="rId14"/>
    <p:sldId id="322" r:id="rId15"/>
    <p:sldId id="323" r:id="rId16"/>
    <p:sldId id="324" r:id="rId17"/>
    <p:sldId id="327" r:id="rId18"/>
    <p:sldId id="328" r:id="rId19"/>
    <p:sldId id="326" r:id="rId20"/>
    <p:sldId id="325" r:id="rId21"/>
    <p:sldId id="311" r:id="rId22"/>
    <p:sldId id="329" r:id="rId23"/>
    <p:sldId id="330" r:id="rId24"/>
    <p:sldId id="332" r:id="rId25"/>
    <p:sldId id="333" r:id="rId26"/>
    <p:sldId id="335" r:id="rId27"/>
    <p:sldId id="336" r:id="rId28"/>
    <p:sldId id="334" r:id="rId29"/>
    <p:sldId id="337" r:id="rId30"/>
    <p:sldId id="331" r:id="rId31"/>
    <p:sldId id="338" r:id="rId32"/>
    <p:sldId id="339" r:id="rId33"/>
    <p:sldId id="340" r:id="rId34"/>
    <p:sldId id="341" r:id="rId35"/>
    <p:sldId id="342" r:id="rId36"/>
    <p:sldId id="344" r:id="rId37"/>
    <p:sldId id="343" r:id="rId38"/>
    <p:sldId id="289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CDCDC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86" d="100"/>
          <a:sy n="8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74"/>
    </p:cViewPr>
  </p:sorterViewPr>
  <p:notesViewPr>
    <p:cSldViewPr>
      <p:cViewPr varScale="1">
        <p:scale>
          <a:sx n="68" d="100"/>
          <a:sy n="68" d="100"/>
        </p:scale>
        <p:origin x="-325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728DFF85-C7C3-4F3B-A78A-360B554D196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30CDB64-9617-40FF-B2D3-000A3ED51D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5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AC35104-DA7E-4652-B83A-F43C1E2D7FAC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59D7851A-16E5-434E-B0FB-70A55A4402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A35754-29DE-46CC-8AD8-C8CCD882B83B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FAC615-2003-4BEF-A0AC-E80CBC87DC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 rot="10800000">
            <a:off x="0" y="0"/>
            <a:ext cx="9144000" cy="6172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584200" hangingPunct="0">
              <a:defRPr/>
            </a:pPr>
            <a:endParaRPr lang="en-US" sz="3600" dirty="0">
              <a:solidFill>
                <a:srgbClr val="BCBEC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pic>
        <p:nvPicPr>
          <p:cNvPr id="9" name="Picture 8" descr="Xtreme-Power-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6367462"/>
            <a:ext cx="1371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holderread\Desktop\xp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987200"/>
            <a:ext cx="4800600" cy="756000"/>
          </a:xfrm>
          <a:prstGeom prst="rect">
            <a:avLst/>
          </a:prstGeom>
          <a:noFill/>
        </p:spPr>
      </p:pic>
      <p:pic>
        <p:nvPicPr>
          <p:cNvPr id="3076" name="Picture 4" descr="C:\Users\bholderread\Desktop\address_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314325" cy="266700"/>
          </a:xfrm>
          <a:prstGeom prst="rect">
            <a:avLst/>
          </a:prstGeom>
          <a:noFill/>
        </p:spPr>
      </p:pic>
      <p:pic>
        <p:nvPicPr>
          <p:cNvPr id="3077" name="Picture 5" descr="C:\Users\bholderread\Desktop\phone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838700"/>
            <a:ext cx="304800" cy="342900"/>
          </a:xfrm>
          <a:prstGeom prst="rect">
            <a:avLst/>
          </a:prstGeom>
          <a:noFill/>
        </p:spPr>
      </p:pic>
      <p:pic>
        <p:nvPicPr>
          <p:cNvPr id="3078" name="Picture 6" descr="C:\Users\bholderread\Desktop\email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5" y="4924425"/>
            <a:ext cx="295275" cy="180975"/>
          </a:xfrm>
          <a:prstGeom prst="rect">
            <a:avLst/>
          </a:prstGeom>
          <a:noFill/>
        </p:spPr>
      </p:pic>
      <p:pic>
        <p:nvPicPr>
          <p:cNvPr id="3079" name="Picture 7" descr="C:\Users\bholderread\Desktop\website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867275"/>
            <a:ext cx="314325" cy="3143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5867400"/>
            <a:ext cx="1905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2286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230 Yuma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Denver, CO 80223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25146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(800) 582-4524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47244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sales@xpcc.com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7010400" y="5257800"/>
            <a:ext cx="1981200" cy="5334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www.xpcc.com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562100" y="3124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181100" y="3048000"/>
            <a:ext cx="67818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Design and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038226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TX90 One-Line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419226"/>
            <a:ext cx="9656869" cy="459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287" y="3213636"/>
            <a:ext cx="512499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UPS Utility Input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UPS Utility Input Breaker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EMI Filter on UPS Utility Input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Rectifier and Booster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Internal Battery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Charger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Inverter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Auto Bypass Loop (Static Bypass)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UPS Output EMI Filter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Maintenance Bypass Switch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 Light" panose="020F0302020204030204" pitchFamily="34" charset="0"/>
              </a:rPr>
              <a:t>Output isolation transformer with adjustable input taps.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Design and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038226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T90 One-Line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r="8363"/>
          <a:stretch/>
        </p:blipFill>
        <p:spPr bwMode="auto">
          <a:xfrm>
            <a:off x="762000" y="1600200"/>
            <a:ext cx="852743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Design and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51782" y="1038226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TX90 Rear Panel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43175" cy="42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1900" y="1611086"/>
            <a:ext cx="51271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A. RS-232 Port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B. Terminal Resistor for Parallel function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C. CAN Bus Connection Port for Parallel System</a:t>
            </a:r>
          </a:p>
          <a:p>
            <a:r>
              <a:rPr lang="fr-FR" sz="1600" dirty="0">
                <a:latin typeface="Calibri Light" panose="020F0302020204030204" pitchFamily="34" charset="0"/>
              </a:rPr>
              <a:t>D. </a:t>
            </a:r>
            <a:r>
              <a:rPr lang="fr-FR" sz="1600" dirty="0" err="1">
                <a:latin typeface="Calibri Light" panose="020F0302020204030204" pitchFamily="34" charset="0"/>
              </a:rPr>
              <a:t>Optional</a:t>
            </a:r>
            <a:r>
              <a:rPr lang="fr-FR" sz="1600" dirty="0">
                <a:latin typeface="Calibri Light" panose="020F0302020204030204" pitchFamily="34" charset="0"/>
              </a:rPr>
              <a:t> Communication Slot 1</a:t>
            </a:r>
          </a:p>
          <a:p>
            <a:r>
              <a:rPr lang="fr-FR" sz="1600" dirty="0">
                <a:latin typeface="Calibri Light" panose="020F0302020204030204" pitchFamily="34" charset="0"/>
              </a:rPr>
              <a:t>E. </a:t>
            </a:r>
            <a:r>
              <a:rPr lang="fr-FR" sz="1600" dirty="0" err="1">
                <a:latin typeface="Calibri Light" panose="020F0302020204030204" pitchFamily="34" charset="0"/>
              </a:rPr>
              <a:t>Optional</a:t>
            </a:r>
            <a:r>
              <a:rPr lang="fr-FR" sz="1600" dirty="0">
                <a:latin typeface="Calibri Light" panose="020F0302020204030204" pitchFamily="34" charset="0"/>
              </a:rPr>
              <a:t> Communication Slot </a:t>
            </a:r>
            <a:r>
              <a:rPr lang="fr-FR" sz="1600" dirty="0" smtClean="0">
                <a:latin typeface="Calibri Light" panose="020F0302020204030204" pitchFamily="34" charset="0"/>
              </a:rPr>
              <a:t>2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F. Cooling Fans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G. External Battery Connector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H. External Charger Connector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I. Utility Input Breaker CB1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K. CAM Switch (Maintenance Bypass Switch)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L. </a:t>
            </a:r>
            <a:r>
              <a:rPr lang="en-US" sz="1600" dirty="0" err="1">
                <a:latin typeface="Calibri Light" panose="020F0302020204030204" pitchFamily="34" charset="0"/>
              </a:rPr>
              <a:t>Input/Output</a:t>
            </a:r>
            <a:r>
              <a:rPr lang="en-US" sz="1600" dirty="0">
                <a:latin typeface="Calibri Light" panose="020F0302020204030204" pitchFamily="34" charset="0"/>
              </a:rPr>
              <a:t> Terminal Block (shown with cover removed)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M. Mounting Holes for External Charger Cabinet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N. EPO (Emergency Power Off): Short to enable the function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O. Thermal breaker for the protection of Load in abnormal 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     condition</a:t>
            </a:r>
            <a:r>
              <a:rPr lang="en-US" sz="1600" dirty="0">
                <a:latin typeface="Calibri Light" panose="020F0302020204030204" pitchFamily="34" charset="0"/>
              </a:rPr>
              <a:t>: CB3 (TX90-10K only)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P. Air Ventilation 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8763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Terminal Block Explanation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799"/>
            <a:ext cx="4714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1"/>
            <a:ext cx="3371850" cy="16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078044" y="1270908"/>
            <a:ext cx="4020218" cy="557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Calibri Light" pitchFamily="34" charset="0"/>
              </a:rPr>
              <a:t>T90 Terminal Block – 208 or 240 Input and Output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UPS Programming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 determines voltages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078044" y="3810000"/>
            <a:ext cx="6084756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latin typeface="Calibri Light" pitchFamily="34" charset="0"/>
              </a:rPr>
              <a:t>TX90 Terminal Block – 208 or 240 Input and 240/120 Output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Transformer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itchFamily="34" charset="0"/>
              </a:rPr>
              <a:t> configuration and UPS programming determines voltages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038226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TX90 Transformer Windings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886" y="1430794"/>
            <a:ext cx="4548874" cy="1900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208 and 240 Volt Input Taps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208  Default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Can be Factory or Field Configured for 240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Dual Windings on Output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Voltage Required determines Configuration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29" y="3331571"/>
            <a:ext cx="5700841" cy="270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TX90 Transformer Input Tap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6543" y="1268868"/>
            <a:ext cx="4520661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208  Default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Programmed for 208V Inverter Output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240 Optional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Reconfigure  tap for 240V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Programmed for 240V Inverter Output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Voltage change can be factory ordered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43" y="3201479"/>
            <a:ext cx="6890658" cy="30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TX90 Transformer Output Connections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6543" y="1268868"/>
            <a:ext cx="39912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240/120  VAC Default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208/120 typically not recommended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Jumpers are factory installed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120 VAC  Full Capacity Optional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Must reconfigure the jumpers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48" y="3429000"/>
            <a:ext cx="3124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54" y="3428999"/>
            <a:ext cx="3713349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Breaker and Wiring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3" y="1447800"/>
            <a:ext cx="7581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Parallel Tie Cabinet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11266" name="Picture 2" descr="C:\Office Data\MaxNet\XPC\TX90\TX90 T90 6 to 40kVA\TX90 TIE Cab-Picts\TX90-TIE40-o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12" y="2819400"/>
            <a:ext cx="153416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Office Data\MaxNet\XPC\TX90\TX90 T90 6 to 40kVA\TX90 TIE Cab-Pict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74" y="2743200"/>
            <a:ext cx="185215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6543" y="1268868"/>
            <a:ext cx="7359515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Utilizes a GE Panelboard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UPS Output Breakers (UOB) for 4 Systems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Breakers are 40A for 6kVA or 60A for 10kVA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Main Breaker used as System Bypass Breaker (SSB)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Unused breaker locations can be used for System Output Breaker (SOB) or distribution breakers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Parallel Installation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79" y="1224643"/>
            <a:ext cx="6261100" cy="483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b="1" dirty="0">
                <a:solidFill>
                  <a:srgbClr val="034EA2"/>
                </a:solidFill>
              </a:rPr>
              <a:t>XPC TX90/T90 6kVA and 10kVA Training  Agenda</a:t>
            </a:r>
            <a:endParaRPr lang="en-US" sz="2400" kern="0" dirty="0" smtClean="0">
              <a:solidFill>
                <a:srgbClr val="034EA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1430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Features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and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Design and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Installation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Front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Panel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System Operation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Troubleshooting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Installation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84439" y="876300"/>
            <a:ext cx="4020218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Parallel Communications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6543" y="1268868"/>
            <a:ext cx="43295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Parallel communications set up as a token 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Enable parallel operation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Each UPS programmed with a unique ID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Terminal Resistors of two end UPSs set to 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</p:txBody>
      </p:sp>
      <p:pic>
        <p:nvPicPr>
          <p:cNvPr id="14036" name="Picture 39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50101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7" name="Picture 39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21" y="2803276"/>
            <a:ext cx="3298894" cy="24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Front Panel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7434" y="3868738"/>
            <a:ext cx="426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Front Panel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LEDs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S1 - Solid </a:t>
            </a:r>
            <a:r>
              <a:rPr lang="en-US" sz="1200" dirty="0"/>
              <a:t>green LED - utility input voltage normal. </a:t>
            </a:r>
          </a:p>
          <a:p>
            <a:r>
              <a:rPr lang="en-US" sz="1200" dirty="0" smtClean="0"/>
              <a:t>                     Flashing </a:t>
            </a:r>
            <a:r>
              <a:rPr lang="en-US" sz="1200" dirty="0"/>
              <a:t>green LED - utility input voltage abnormal.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S2 - Green </a:t>
            </a:r>
            <a:r>
              <a:rPr lang="en-US" sz="1200" dirty="0"/>
              <a:t>LED indicates that Bypass Input is normal.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N+1 - Green </a:t>
            </a:r>
            <a:r>
              <a:rPr lang="en-US" sz="1200" dirty="0"/>
              <a:t>LED indicates that the UPS is </a:t>
            </a:r>
            <a:r>
              <a:rPr lang="en-US" sz="1200" dirty="0" smtClean="0"/>
              <a:t>able</a:t>
            </a:r>
          </a:p>
          <a:p>
            <a:r>
              <a:rPr lang="en-US" sz="1200" dirty="0" smtClean="0"/>
              <a:t>                      to </a:t>
            </a:r>
            <a:r>
              <a:rPr lang="en-US" sz="1200" dirty="0"/>
              <a:t>run under redundancy mode.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ECO - UPS </a:t>
            </a:r>
            <a:r>
              <a:rPr lang="en-US" sz="1200" dirty="0"/>
              <a:t>is working under ECO </a:t>
            </a:r>
            <a:r>
              <a:rPr lang="en-US" sz="1200" dirty="0" smtClean="0"/>
              <a:t>mode</a:t>
            </a:r>
            <a:r>
              <a:rPr lang="en-US" sz="1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UPS </a:t>
            </a:r>
            <a:r>
              <a:rPr lang="en-US" sz="1200" dirty="0"/>
              <a:t>Fault or </a:t>
            </a:r>
            <a:r>
              <a:rPr lang="en-US" sz="1200" dirty="0" smtClean="0"/>
              <a:t>Abnormal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876800" y="4191000"/>
            <a:ext cx="4189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BUTTONS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On </a:t>
            </a:r>
            <a:r>
              <a:rPr lang="en-US" sz="1200" dirty="0"/>
              <a:t>- UPS ON/Alarm Silence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Go </a:t>
            </a:r>
            <a:r>
              <a:rPr lang="en-US" sz="1200" dirty="0"/>
              <a:t>to previous page or change the settings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Enter - Confirm </a:t>
            </a:r>
            <a:r>
              <a:rPr lang="en-US" sz="1200" dirty="0"/>
              <a:t>a changed setting.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Go </a:t>
            </a:r>
            <a:r>
              <a:rPr lang="en-US" sz="1200" dirty="0"/>
              <a:t>to the next page.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Off - UPS </a:t>
            </a:r>
            <a:r>
              <a:rPr lang="en-US" sz="1200" dirty="0"/>
              <a:t>OFF Switch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Functions - Special </a:t>
            </a:r>
            <a:r>
              <a:rPr lang="en-US" sz="1200" dirty="0"/>
              <a:t>functions log </a:t>
            </a:r>
            <a:r>
              <a:rPr lang="en-US" sz="1200" dirty="0" smtClean="0"/>
              <a:t>in/out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3436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Front Panel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Symbols on LCD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45632"/>
            <a:ext cx="4343400" cy="1786647"/>
          </a:xfrm>
          <a:prstGeom prst="rect">
            <a:avLst/>
          </a:prstGeom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276600"/>
            <a:ext cx="62769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Front Panel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Symbols on LCD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45632"/>
            <a:ext cx="4343400" cy="178664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2" y="3151442"/>
            <a:ext cx="6286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72" y="3429000"/>
            <a:ext cx="6296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System Start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6543" y="1268868"/>
            <a:ext cx="6966857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Verify Installation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Clearances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Environment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Voltages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Breaker and Wiring Sizes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Connections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Verify that utility voltage and output voltage desired match UPS configuration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Verify that output breakers, if installed, are off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Turn on AC Input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will go to bypass and start a </a:t>
            </a:r>
            <a:r>
              <a:rPr lang="en-US" sz="1600" dirty="0">
                <a:latin typeface="Calibri Light" panose="020F0302020204030204" pitchFamily="34" charset="0"/>
              </a:rPr>
              <a:t>self </a:t>
            </a:r>
            <a:r>
              <a:rPr lang="en-US" sz="1600" dirty="0" smtClean="0">
                <a:latin typeface="Calibri Light" panose="020F0302020204030204" pitchFamily="34" charset="0"/>
              </a:rPr>
              <a:t>test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is providing output power via static bypass and charging battery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6637"/>
            <a:ext cx="1728281" cy="6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System Start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6543" y="1268868"/>
            <a:ext cx="69668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the “ON” Button for 3 seconds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will beep twice and start another self test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will indicate test  pass or fail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If test pass, UPS will go into on line mode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You can press the down arrow to step through displayed values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1752599" cy="6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96" y="2317956"/>
            <a:ext cx="1752599" cy="62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96" y="2333790"/>
            <a:ext cx="1752599" cy="6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6" y="3327815"/>
            <a:ext cx="1752599" cy="6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21" y="4399557"/>
            <a:ext cx="30003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Viewing Monitored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6543" y="1268868"/>
            <a:ext cx="69668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</a:t>
            </a:r>
            <a:r>
              <a:rPr lang="en-US" sz="1600" dirty="0">
                <a:latin typeface="Calibri Light" panose="020F0302020204030204" pitchFamily="34" charset="0"/>
              </a:rPr>
              <a:t>the down </a:t>
            </a:r>
            <a:r>
              <a:rPr lang="en-US" sz="1600" dirty="0" smtClean="0">
                <a:latin typeface="Calibri Light" panose="020F0302020204030204" pitchFamily="34" charset="0"/>
              </a:rPr>
              <a:t>and up arrows </a:t>
            </a:r>
            <a:r>
              <a:rPr lang="en-US" sz="1600" dirty="0">
                <a:latin typeface="Calibri Light" panose="020F0302020204030204" pitchFamily="34" charset="0"/>
              </a:rPr>
              <a:t>to step through displayed values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Bypass Input Voltage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Utility Input Frequency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Bypass Input Frequency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Inverter Output Voltage 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Output Frequency 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% Load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Battery Voltage</a:t>
            </a:r>
          </a:p>
          <a:p>
            <a:pPr marL="800100" lvl="1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Internal Temperature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17" y="1600200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50" y="2198279"/>
            <a:ext cx="1620921" cy="5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50" y="2765555"/>
            <a:ext cx="1620921" cy="5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50" y="3353504"/>
            <a:ext cx="1636755" cy="5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8" y="3929923"/>
            <a:ext cx="1584305" cy="5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7" y="4494051"/>
            <a:ext cx="1584305" cy="5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8" y="5068719"/>
            <a:ext cx="1584304" cy="57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23" y="5655461"/>
            <a:ext cx="1571439" cy="5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Viewing or Programming Function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253828"/>
            <a:ext cx="75002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the “Function” Button to view settings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Buzzer and Self-Test can be toggled by pressing Up Arrow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Down Arrow to step to next function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ON and Down Arrow for 3 seconds to enter Function Programming Mode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must be in Off Mode to change functions other than Buzzer and Self-Test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Function setting can </a:t>
            </a:r>
            <a:r>
              <a:rPr lang="en-US" sz="1600" dirty="0">
                <a:latin typeface="Calibri Light" panose="020F0302020204030204" pitchFamily="34" charset="0"/>
              </a:rPr>
              <a:t>be toggled </a:t>
            </a:r>
            <a:r>
              <a:rPr lang="en-US" sz="1600" dirty="0" smtClean="0">
                <a:latin typeface="Calibri Light" panose="020F0302020204030204" pitchFamily="34" charset="0"/>
              </a:rPr>
              <a:t>to other settings by </a:t>
            </a:r>
            <a:r>
              <a:rPr lang="en-US" sz="1600" dirty="0">
                <a:latin typeface="Calibri Light" panose="020F0302020204030204" pitchFamily="34" charset="0"/>
              </a:rPr>
              <a:t>pressing Up Arrow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Press Down Arrow to step to next </a:t>
            </a:r>
            <a:r>
              <a:rPr lang="en-US" sz="1600" dirty="0" smtClean="0">
                <a:latin typeface="Calibri Light" panose="020F0302020204030204" pitchFamily="34" charset="0"/>
              </a:rPr>
              <a:t>function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Press Enter Button at SAVE screen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will Lock and must be restarted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Functions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Buzzer 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On or Off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Self-Test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On or Off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7628"/>
            <a:ext cx="1652588" cy="59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04439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Viewing or Changing Function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323" y="1265704"/>
            <a:ext cx="696685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Bypass Voltage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S_Lo</a:t>
            </a:r>
            <a:r>
              <a:rPr lang="en-US" sz="1600" dirty="0" smtClean="0">
                <a:latin typeface="Calibri Light" panose="020F0302020204030204" pitchFamily="34" charset="0"/>
              </a:rPr>
              <a:t> - </a:t>
            </a:r>
            <a:r>
              <a:rPr lang="en-US" sz="1600" dirty="0">
                <a:latin typeface="Calibri Light" panose="020F0302020204030204" pitchFamily="34" charset="0"/>
              </a:rPr>
              <a:t>184-260 VAC 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alibri Light" panose="020F0302020204030204" pitchFamily="34" charset="0"/>
              </a:rPr>
              <a:t>S_Hi</a:t>
            </a:r>
            <a:r>
              <a:rPr lang="en-US" sz="1600" dirty="0" smtClean="0">
                <a:latin typeface="Calibri Light" panose="020F0302020204030204" pitchFamily="34" charset="0"/>
              </a:rPr>
              <a:t> - 195-260 VAC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Frequency Window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</a:rPr>
              <a:t>±3 Hz </a:t>
            </a:r>
            <a:r>
              <a:rPr lang="en-US" sz="1600" dirty="0" smtClean="0">
                <a:latin typeface="Calibri Light" panose="020F0302020204030204" pitchFamily="34" charset="0"/>
              </a:rPr>
              <a:t>or  </a:t>
            </a:r>
            <a:r>
              <a:rPr lang="en-US" sz="1600" dirty="0">
                <a:latin typeface="Calibri Light" panose="020F0302020204030204" pitchFamily="34" charset="0"/>
              </a:rPr>
              <a:t>±1 </a:t>
            </a:r>
            <a:r>
              <a:rPr lang="en-US" sz="1600" dirty="0" smtClean="0">
                <a:latin typeface="Calibri Light" panose="020F0302020204030204" pitchFamily="34" charset="0"/>
              </a:rPr>
              <a:t>Hz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Inverter Output Voltage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200</a:t>
            </a:r>
            <a:r>
              <a:rPr lang="en-US" sz="1600" dirty="0">
                <a:latin typeface="Calibri Light" panose="020F0302020204030204" pitchFamily="34" charset="0"/>
              </a:rPr>
              <a:t>, 208, 220, 230, or </a:t>
            </a:r>
            <a:r>
              <a:rPr lang="en-US" sz="1600" dirty="0" smtClean="0">
                <a:latin typeface="Calibri Light" panose="020F0302020204030204" pitchFamily="34" charset="0"/>
              </a:rPr>
              <a:t>240 VAC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Must be the same as Input Voltage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Operating Mode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Normal, ECO</a:t>
            </a:r>
            <a:r>
              <a:rPr lang="en-US" sz="1400" dirty="0">
                <a:latin typeface="Calibri Light" panose="020F0302020204030204" pitchFamily="34" charset="0"/>
              </a:rPr>
              <a:t>, CF50, </a:t>
            </a:r>
            <a:r>
              <a:rPr lang="en-US" sz="1400" dirty="0" smtClean="0">
                <a:latin typeface="Calibri Light" panose="020F0302020204030204" pitchFamily="34" charset="0"/>
              </a:rPr>
              <a:t>or CF60</a:t>
            </a:r>
            <a:endParaRPr lang="en-US" sz="14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4" y="1371600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4" y="2514600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44" y="3556783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96" y="4818432"/>
            <a:ext cx="1692666" cy="6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4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Operation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Viewing or Changing Function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323" y="1265704"/>
            <a:ext cx="69668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Output Voltage Adjustment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-1, -2, -3, 0, 1, 2, 3%</a:t>
            </a:r>
          </a:p>
          <a:p>
            <a:pPr>
              <a:spcBef>
                <a:spcPts val="600"/>
              </a:spcBef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Position in Parallel Mode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Id01 through Id04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Parallel Function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Po1 – Off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Po2 - 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Save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Press Enter</a:t>
            </a:r>
            <a:endParaRPr lang="en-US" sz="1400" dirty="0"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UPS is Locked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Restart UPS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45" y="1371600"/>
            <a:ext cx="1652588" cy="5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3" y="2286000"/>
            <a:ext cx="1675349" cy="6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3" y="3318347"/>
            <a:ext cx="1675349" cy="6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3" y="4495800"/>
            <a:ext cx="1675349" cy="6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3" y="5469639"/>
            <a:ext cx="1675349" cy="5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533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Features and Benefits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97354" y="1551215"/>
            <a:ext cx="6208246" cy="1877786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Online scalable UPS for high power and critical N+1 redundant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TX90 6kVA &amp; 10kVA  //  Isolated Online Tower UPS </a:t>
            </a:r>
            <a:r>
              <a:rPr lang="en-US" sz="1400" dirty="0">
                <a:solidFill>
                  <a:srgbClr val="58595B"/>
                </a:solidFill>
                <a:latin typeface="+mj-lt"/>
              </a:rPr>
              <a:t>240/120VAC or 208/120VAC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T90 6kVA &amp; 10kVA  //  Online Tower UPS </a:t>
            </a:r>
            <a:r>
              <a:rPr lang="en-US" sz="1400" dirty="0">
                <a:solidFill>
                  <a:srgbClr val="58595B"/>
                </a:solidFill>
                <a:latin typeface="+mj-lt"/>
              </a:rPr>
              <a:t>208VAC or 230VAC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Single module configurations: 6kVA/5.4kW and 10kVA/9kW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Parallel capacity configurations: 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12kVA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/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10.8kW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 to 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40kVA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/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36kW</a:t>
            </a:r>
            <a:endParaRPr lang="en-US" sz="1400" dirty="0" smtClean="0">
              <a:solidFill>
                <a:srgbClr val="58595B"/>
              </a:solidFill>
              <a:latin typeface="+mj-lt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Parallel redundant (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N+1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) configurations: 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6kVA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/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5.4kW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 to 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30kVA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/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27kW</a:t>
            </a:r>
            <a:endParaRPr lang="en-US" sz="1400" dirty="0" smtClean="0">
              <a:solidFill>
                <a:srgbClr val="58595B"/>
              </a:solidFill>
              <a:latin typeface="+mj-lt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UL, </a:t>
            </a:r>
            <a:r>
              <a:rPr lang="en-US" sz="1400" dirty="0" err="1" smtClean="0">
                <a:solidFill>
                  <a:srgbClr val="58595B"/>
                </a:solidFill>
                <a:latin typeface="+mj-lt"/>
              </a:rPr>
              <a:t>cUL</a:t>
            </a: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, CE, FCC, RoHS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58595B"/>
                </a:solidFill>
                <a:latin typeface="+mj-lt"/>
              </a:rPr>
              <a:t>3 years electronics, 3 years battery warranty (USA)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1811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Product snapshot</a:t>
            </a: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530011" y="4022271"/>
            <a:ext cx="5486400" cy="1845129"/>
          </a:xfrm>
          <a:prstGeom prst="rect">
            <a:avLst/>
          </a:prstGeom>
        </p:spPr>
        <p:txBody>
          <a:bodyPr/>
          <a:lstStyle/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0.9 output power factor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Frequency converter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Parallel operation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Galvanic isolation transformer (TX90)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Hot swappable battery trays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Maintenance bypass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Extended battery runtimes</a:t>
            </a:r>
          </a:p>
          <a:p>
            <a:pPr marL="230188" indent="-230188"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Lockable casters</a:t>
            </a:r>
          </a:p>
          <a:p>
            <a:pPr marL="230188" indent="-230188">
              <a:buSzPct val="50000"/>
              <a:buFont typeface="Arial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0011" y="3641271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Features</a:t>
            </a:r>
          </a:p>
        </p:txBody>
      </p:sp>
      <p:pic>
        <p:nvPicPr>
          <p:cNvPr id="12" name="Picture 2" descr="C:\Users\bholderread\Desktop\Untitled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565" y="3429001"/>
            <a:ext cx="2706435" cy="2394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583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 Codes issued by 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</a:rPr>
              <a:t>Er01 </a:t>
            </a:r>
            <a:r>
              <a:rPr lang="en-US" sz="1600" b="1" dirty="0" smtClean="0">
                <a:latin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</a:rPr>
              <a:t>1st </a:t>
            </a:r>
            <a:r>
              <a:rPr lang="en-US" sz="1600" dirty="0">
                <a:latin typeface="Calibri Light" panose="020F0302020204030204" pitchFamily="34" charset="0"/>
              </a:rPr>
              <a:t>stage DC BUS capacitor pre-charge abnormal after 50 </a:t>
            </a:r>
            <a:r>
              <a:rPr lang="en-US" sz="1600" dirty="0" smtClean="0">
                <a:latin typeface="Calibri Light" panose="020F0302020204030204" pitchFamily="34" charset="0"/>
              </a:rPr>
              <a:t>seconds or </a:t>
            </a:r>
            <a:r>
              <a:rPr lang="en-US" sz="1600" dirty="0">
                <a:latin typeface="Calibri Light" panose="020F0302020204030204" pitchFamily="34" charset="0"/>
              </a:rPr>
              <a:t>Battery Fuse fails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Er02 	</a:t>
            </a:r>
            <a:r>
              <a:rPr lang="en-US" sz="1600" dirty="0" smtClean="0">
                <a:latin typeface="Calibri Light" panose="020F0302020204030204" pitchFamily="34" charset="0"/>
              </a:rPr>
              <a:t>AC </a:t>
            </a:r>
            <a:r>
              <a:rPr lang="en-US" sz="1600" dirty="0">
                <a:latin typeface="Calibri Light" panose="020F0302020204030204" pitchFamily="34" charset="0"/>
              </a:rPr>
              <a:t>SCR or Battery SCR soft Start abnormal after 2 seconds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Er03 	</a:t>
            </a:r>
            <a:r>
              <a:rPr lang="en-US" sz="1600" dirty="0" smtClean="0">
                <a:latin typeface="Calibri Light" panose="020F0302020204030204" pitchFamily="34" charset="0"/>
              </a:rPr>
              <a:t>3rd </a:t>
            </a:r>
            <a:r>
              <a:rPr lang="en-US" sz="1600" dirty="0">
                <a:latin typeface="Calibri Light" panose="020F0302020204030204" pitchFamily="34" charset="0"/>
              </a:rPr>
              <a:t>PFC(Boost) soft start abnormal after 30 seconds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Er04 	</a:t>
            </a:r>
            <a:r>
              <a:rPr lang="en-US" sz="1600" dirty="0" smtClean="0">
                <a:latin typeface="Calibri Light" panose="020F0302020204030204" pitchFamily="34" charset="0"/>
              </a:rPr>
              <a:t>Inverter </a:t>
            </a:r>
            <a:r>
              <a:rPr lang="en-US" sz="1600" dirty="0">
                <a:latin typeface="Calibri Light" panose="020F0302020204030204" pitchFamily="34" charset="0"/>
              </a:rPr>
              <a:t>out of order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Er05 	</a:t>
            </a:r>
            <a:r>
              <a:rPr lang="en-US" sz="1600" dirty="0" smtClean="0">
                <a:latin typeface="Calibri Light" panose="020F0302020204030204" pitchFamily="34" charset="0"/>
              </a:rPr>
              <a:t>Battery </a:t>
            </a:r>
            <a:r>
              <a:rPr lang="en-US" sz="1600" dirty="0">
                <a:latin typeface="Calibri Light" panose="020F0302020204030204" pitchFamily="34" charset="0"/>
              </a:rPr>
              <a:t>Weak or Dead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Er06 	</a:t>
            </a:r>
            <a:r>
              <a:rPr lang="en-US" sz="1600" dirty="0" smtClean="0">
                <a:latin typeface="Calibri Light" panose="020F0302020204030204" pitchFamily="34" charset="0"/>
              </a:rPr>
              <a:t>Output </a:t>
            </a:r>
            <a:r>
              <a:rPr lang="en-US" sz="1600" dirty="0">
                <a:latin typeface="Calibri Light" panose="020F0302020204030204" pitchFamily="34" charset="0"/>
              </a:rPr>
              <a:t>Short Circuit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EPO 	</a:t>
            </a:r>
            <a:r>
              <a:rPr lang="en-US" sz="1600" dirty="0" smtClean="0">
                <a:latin typeface="Calibri Light" panose="020F0302020204030204" pitchFamily="34" charset="0"/>
              </a:rPr>
              <a:t>EPO </a:t>
            </a:r>
            <a:r>
              <a:rPr lang="en-US" sz="1600" dirty="0">
                <a:latin typeface="Calibri Light" panose="020F0302020204030204" pitchFamily="34" charset="0"/>
              </a:rPr>
              <a:t>Mode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Er08 	</a:t>
            </a:r>
            <a:r>
              <a:rPr lang="en-US" sz="1600" dirty="0" smtClean="0">
                <a:latin typeface="Calibri Light" panose="020F0302020204030204" pitchFamily="34" charset="0"/>
              </a:rPr>
              <a:t>DC </a:t>
            </a:r>
            <a:r>
              <a:rPr lang="en-US" sz="1600" dirty="0">
                <a:latin typeface="Calibri Light" panose="020F0302020204030204" pitchFamily="34" charset="0"/>
              </a:rPr>
              <a:t>Bus high-voltage-level abnormal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Er09 	</a:t>
            </a:r>
            <a:r>
              <a:rPr lang="en-US" sz="1600" dirty="0" smtClean="0">
                <a:latin typeface="Calibri Light" panose="020F0302020204030204" pitchFamily="34" charset="0"/>
              </a:rPr>
              <a:t>DC </a:t>
            </a:r>
            <a:r>
              <a:rPr lang="en-US" sz="1600" dirty="0">
                <a:latin typeface="Calibri Light" panose="020F0302020204030204" pitchFamily="34" charset="0"/>
              </a:rPr>
              <a:t>Bus low-voltage-level abnormal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Er10 	</a:t>
            </a:r>
            <a:r>
              <a:rPr lang="en-US" sz="1600" dirty="0" smtClean="0">
                <a:latin typeface="Calibri Light" panose="020F0302020204030204" pitchFamily="34" charset="0"/>
              </a:rPr>
              <a:t>Inverter </a:t>
            </a:r>
            <a:r>
              <a:rPr lang="en-US" sz="1600" dirty="0">
                <a:latin typeface="Calibri Light" panose="020F0302020204030204" pitchFamily="34" charset="0"/>
              </a:rPr>
              <a:t>Over-current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Er11 	</a:t>
            </a:r>
            <a:r>
              <a:rPr lang="en-US" sz="1600" dirty="0" smtClean="0">
                <a:latin typeface="Calibri Light" panose="020F0302020204030204" pitchFamily="34" charset="0"/>
              </a:rPr>
              <a:t>UPS </a:t>
            </a:r>
            <a:r>
              <a:rPr lang="en-US" sz="1600" dirty="0">
                <a:latin typeface="Calibri Light" panose="020F0302020204030204" pitchFamily="34" charset="0"/>
              </a:rPr>
              <a:t>Overheat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Er12 	</a:t>
            </a:r>
            <a:r>
              <a:rPr lang="en-US" sz="1600" dirty="0" smtClean="0">
                <a:latin typeface="Calibri Light" panose="020F0302020204030204" pitchFamily="34" charset="0"/>
              </a:rPr>
              <a:t>Inverter Overload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 Codes issued by 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</a:rPr>
              <a:t>Er13 	</a:t>
            </a:r>
            <a:r>
              <a:rPr lang="en-US" sz="1600" dirty="0">
                <a:latin typeface="Calibri Light" panose="020F0302020204030204" pitchFamily="34" charset="0"/>
              </a:rPr>
              <a:t>Charger out of order or abnormal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Er14 	</a:t>
            </a:r>
            <a:r>
              <a:rPr lang="en-US" sz="1600" dirty="0" smtClean="0">
                <a:latin typeface="Calibri Light" panose="020F0302020204030204" pitchFamily="34" charset="0"/>
              </a:rPr>
              <a:t>Fan </a:t>
            </a:r>
            <a:r>
              <a:rPr lang="en-US" sz="1600" dirty="0">
                <a:latin typeface="Calibri Light" panose="020F0302020204030204" pitchFamily="34" charset="0"/>
              </a:rPr>
              <a:t>out of order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Er15 	</a:t>
            </a:r>
            <a:r>
              <a:rPr lang="en-US" sz="1600" dirty="0" smtClean="0">
                <a:latin typeface="Calibri Light" panose="020F0302020204030204" pitchFamily="34" charset="0"/>
              </a:rPr>
              <a:t>Wrong </a:t>
            </a:r>
            <a:r>
              <a:rPr lang="en-US" sz="1600" dirty="0">
                <a:latin typeface="Calibri Light" panose="020F0302020204030204" pitchFamily="34" charset="0"/>
              </a:rPr>
              <a:t>Procedure to Enter Maintenance Mode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Er16 	</a:t>
            </a:r>
            <a:r>
              <a:rPr lang="en-US" sz="1600" dirty="0" smtClean="0">
                <a:latin typeface="Calibri Light" panose="020F0302020204030204" pitchFamily="34" charset="0"/>
              </a:rPr>
              <a:t>Output </a:t>
            </a:r>
            <a:r>
              <a:rPr lang="en-US" sz="1600" dirty="0">
                <a:latin typeface="Calibri Light" panose="020F0302020204030204" pitchFamily="34" charset="0"/>
              </a:rPr>
              <a:t>Parameters Set Error in Parallel System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Er17 	</a:t>
            </a:r>
            <a:r>
              <a:rPr lang="en-US" sz="1600" dirty="0" smtClean="0">
                <a:latin typeface="Calibri Light" panose="020F0302020204030204" pitchFamily="34" charset="0"/>
              </a:rPr>
              <a:t>ID </a:t>
            </a:r>
            <a:r>
              <a:rPr lang="en-US" sz="1600" dirty="0">
                <a:latin typeface="Calibri Light" panose="020F0302020204030204" pitchFamily="34" charset="0"/>
              </a:rPr>
              <a:t>Numbers are in conflict in Parallel System or ID number </a:t>
            </a:r>
            <a:r>
              <a:rPr lang="en-US" sz="1600" dirty="0" smtClean="0">
                <a:latin typeface="Calibri Light" panose="020F0302020204030204" pitchFamily="34" charset="0"/>
              </a:rPr>
              <a:t>Error in </a:t>
            </a:r>
            <a:r>
              <a:rPr lang="en-US" sz="1600" dirty="0">
                <a:latin typeface="Calibri Light" panose="020F0302020204030204" pitchFamily="34" charset="0"/>
              </a:rPr>
              <a:t>single unit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Er18 	</a:t>
            </a:r>
            <a:r>
              <a:rPr lang="en-US" sz="1600" dirty="0" smtClean="0">
                <a:latin typeface="Calibri Light" panose="020F0302020204030204" pitchFamily="34" charset="0"/>
              </a:rPr>
              <a:t>EEPROM’s </a:t>
            </a:r>
            <a:r>
              <a:rPr lang="en-US" sz="1600" dirty="0">
                <a:latin typeface="Calibri Light" panose="020F0302020204030204" pitchFamily="34" charset="0"/>
              </a:rPr>
              <a:t>data error. Its values are reset to default</a:t>
            </a:r>
            <a:r>
              <a:rPr lang="en-US" sz="1600" dirty="0" smtClean="0">
                <a:latin typeface="Calibri Light" panose="020F0302020204030204" pitchFamily="34" charset="0"/>
              </a:rPr>
              <a:t>. </a:t>
            </a:r>
            <a:endParaRPr lang="en-US" sz="1600" dirty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Er19 	</a:t>
            </a:r>
            <a:r>
              <a:rPr lang="en-US" sz="1600" dirty="0" smtClean="0">
                <a:latin typeface="Calibri Light" panose="020F0302020204030204" pitchFamily="34" charset="0"/>
              </a:rPr>
              <a:t>Reserved</a:t>
            </a:r>
            <a:endParaRPr lang="en-US" sz="1600" dirty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Er20 	</a:t>
            </a:r>
            <a:r>
              <a:rPr lang="en-US" sz="1600" dirty="0" smtClean="0">
                <a:latin typeface="Calibri Light" panose="020F0302020204030204" pitchFamily="34" charset="0"/>
              </a:rPr>
              <a:t>DC </a:t>
            </a:r>
            <a:r>
              <a:rPr lang="en-US" sz="1600" dirty="0">
                <a:latin typeface="Calibri Light" panose="020F0302020204030204" pitchFamily="34" charset="0"/>
              </a:rPr>
              <a:t>Bus voltage can’t be discharged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Er21 	</a:t>
            </a:r>
            <a:r>
              <a:rPr lang="en-US" sz="1600" dirty="0" smtClean="0">
                <a:latin typeface="Calibri Light" panose="020F0302020204030204" pitchFamily="34" charset="0"/>
              </a:rPr>
              <a:t>Parallel </a:t>
            </a:r>
            <a:r>
              <a:rPr lang="en-US" sz="1600" dirty="0">
                <a:latin typeface="Calibri Light" panose="020F0302020204030204" pitchFamily="34" charset="0"/>
              </a:rPr>
              <a:t>communication error </a:t>
            </a:r>
            <a:endParaRPr lang="en-US" sz="1600" dirty="0" smtClean="0"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Calibri Light" panose="020F0302020204030204" pitchFamily="34" charset="0"/>
              </a:rPr>
              <a:t>	</a:t>
            </a:r>
            <a:r>
              <a:rPr lang="en-US" sz="1600" dirty="0" smtClean="0">
                <a:latin typeface="Calibri Light" panose="020F0302020204030204" pitchFamily="34" charset="0"/>
              </a:rPr>
              <a:t>(</a:t>
            </a:r>
            <a:r>
              <a:rPr lang="en-US" sz="1600" dirty="0">
                <a:latin typeface="Calibri Light" panose="020F0302020204030204" pitchFamily="34" charset="0"/>
              </a:rPr>
              <a:t>communication wire </a:t>
            </a:r>
            <a:r>
              <a:rPr lang="en-US" sz="1600" dirty="0" smtClean="0">
                <a:latin typeface="Calibri Light" panose="020F0302020204030204" pitchFamily="34" charset="0"/>
              </a:rPr>
              <a:t>disconnected or </a:t>
            </a:r>
            <a:r>
              <a:rPr lang="en-US" sz="1600" dirty="0">
                <a:latin typeface="Calibri Light" panose="020F0302020204030204" pitchFamily="34" charset="0"/>
              </a:rPr>
              <a:t>failure to find ID1 </a:t>
            </a:r>
            <a:r>
              <a:rPr lang="en-US" sz="1600" dirty="0" smtClean="0">
                <a:latin typeface="Calibri Light" panose="020F0302020204030204" pitchFamily="34" charset="0"/>
              </a:rPr>
              <a:t>UPS</a:t>
            </a:r>
            <a:r>
              <a:rPr lang="en-US" sz="1600" dirty="0">
                <a:latin typeface="Calibri Light" panose="020F0302020204030204" pitchFamily="34" charset="0"/>
              </a:rPr>
              <a:t>) in parallel system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Er22 	</a:t>
            </a:r>
            <a:r>
              <a:rPr lang="en-US" sz="1600" dirty="0" smtClean="0">
                <a:latin typeface="Calibri Light" panose="020F0302020204030204" pitchFamily="34" charset="0"/>
              </a:rPr>
              <a:t>Bypass </a:t>
            </a:r>
            <a:r>
              <a:rPr lang="en-US" sz="1600" dirty="0">
                <a:latin typeface="Calibri Light" panose="020F0302020204030204" pitchFamily="34" charset="0"/>
              </a:rPr>
              <a:t>SCR or Output Fuse Fails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Er23 	</a:t>
            </a:r>
            <a:r>
              <a:rPr lang="en-US" sz="1600" dirty="0" smtClean="0">
                <a:latin typeface="Calibri Light" panose="020F0302020204030204" pitchFamily="34" charset="0"/>
              </a:rPr>
              <a:t>Inverter </a:t>
            </a:r>
            <a:r>
              <a:rPr lang="en-US" sz="1600" dirty="0">
                <a:latin typeface="Calibri Light" panose="020F0302020204030204" pitchFamily="34" charset="0"/>
              </a:rPr>
              <a:t>Relay or SCR or Output Fuse </a:t>
            </a:r>
            <a:r>
              <a:rPr lang="en-US" sz="1600" dirty="0" smtClean="0">
                <a:latin typeface="Calibri Light" panose="020F0302020204030204" pitchFamily="34" charset="0"/>
              </a:rPr>
              <a:t>Fails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 Codes issued by 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</a:rPr>
              <a:t>Er24 	</a:t>
            </a:r>
            <a:r>
              <a:rPr lang="en-US" sz="1600" dirty="0">
                <a:latin typeface="Calibri Light" panose="020F0302020204030204" pitchFamily="34" charset="0"/>
              </a:rPr>
              <a:t>Bypass Input found when Running on CVCF mode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alibri Light" panose="020F0302020204030204" pitchFamily="34" charset="0"/>
              </a:rPr>
              <a:t>Er25 	</a:t>
            </a:r>
            <a:r>
              <a:rPr lang="en-US" sz="1600" dirty="0">
                <a:latin typeface="Calibri Light" panose="020F0302020204030204" pitchFamily="34" charset="0"/>
              </a:rPr>
              <a:t>Reserved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Er26 	</a:t>
            </a:r>
            <a:r>
              <a:rPr lang="en-US" sz="1600" dirty="0" smtClean="0">
                <a:latin typeface="Calibri Light" panose="020F0302020204030204" pitchFamily="34" charset="0"/>
              </a:rPr>
              <a:t>PFC </a:t>
            </a:r>
            <a:r>
              <a:rPr lang="en-US" sz="1600" dirty="0">
                <a:latin typeface="Calibri Light" panose="020F0302020204030204" pitchFamily="34" charset="0"/>
              </a:rPr>
              <a:t>over-current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Er27 	</a:t>
            </a:r>
            <a:r>
              <a:rPr lang="en-US" sz="1600" dirty="0" smtClean="0">
                <a:latin typeface="Calibri Light" panose="020F0302020204030204" pitchFamily="34" charset="0"/>
              </a:rPr>
              <a:t>The </a:t>
            </a:r>
            <a:r>
              <a:rPr lang="en-US" sz="1600" dirty="0">
                <a:latin typeface="Calibri Light" panose="020F0302020204030204" pitchFamily="34" charset="0"/>
              </a:rPr>
              <a:t>UPS must be operated in normal mode in parallel system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Er28 	</a:t>
            </a:r>
            <a:r>
              <a:rPr lang="en-US" sz="1600" dirty="0" smtClean="0">
                <a:latin typeface="Calibri Light" panose="020F0302020204030204" pitchFamily="34" charset="0"/>
              </a:rPr>
              <a:t>Bypass </a:t>
            </a:r>
            <a:r>
              <a:rPr lang="en-US" sz="1600" dirty="0">
                <a:latin typeface="Calibri Light" panose="020F0302020204030204" pitchFamily="34" charset="0"/>
              </a:rPr>
              <a:t>Overload Time out and cut off output.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Er29 	</a:t>
            </a:r>
            <a:r>
              <a:rPr lang="en-US" sz="1600" dirty="0" smtClean="0">
                <a:latin typeface="Calibri Light" panose="020F0302020204030204" pitchFamily="34" charset="0"/>
              </a:rPr>
              <a:t>Charger </a:t>
            </a:r>
            <a:r>
              <a:rPr lang="en-US" sz="1600" dirty="0">
                <a:latin typeface="Calibri Light" panose="020F0302020204030204" pitchFamily="34" charset="0"/>
              </a:rPr>
              <a:t>Overcharges battery (&gt;300Vdc)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Er30 	</a:t>
            </a:r>
            <a:r>
              <a:rPr lang="en-US" sz="1600" dirty="0" smtClean="0">
                <a:latin typeface="Calibri Light" panose="020F0302020204030204" pitchFamily="34" charset="0"/>
              </a:rPr>
              <a:t>Inverter </a:t>
            </a:r>
            <a:r>
              <a:rPr lang="en-US" sz="1600" dirty="0">
                <a:latin typeface="Calibri Light" panose="020F0302020204030204" pitchFamily="34" charset="0"/>
              </a:rPr>
              <a:t>Balance Error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Er31 	</a:t>
            </a:r>
            <a:r>
              <a:rPr lang="en-US" sz="1600" dirty="0" smtClean="0">
                <a:latin typeface="Calibri Light" panose="020F0302020204030204" pitchFamily="34" charset="0"/>
              </a:rPr>
              <a:t>The </a:t>
            </a:r>
            <a:r>
              <a:rPr lang="en-US" sz="1600" dirty="0">
                <a:latin typeface="Calibri Light" panose="020F0302020204030204" pitchFamily="34" charset="0"/>
              </a:rPr>
              <a:t>settings of both control board and driver board are </a:t>
            </a:r>
            <a:r>
              <a:rPr lang="en-US" sz="1600" dirty="0" smtClean="0">
                <a:latin typeface="Calibri Light" panose="020F0302020204030204" pitchFamily="34" charset="0"/>
              </a:rPr>
              <a:t>not matched </a:t>
            </a:r>
            <a:r>
              <a:rPr lang="en-US" sz="1600" dirty="0">
                <a:latin typeface="Calibri Light" panose="020F0302020204030204" pitchFamily="34" charset="0"/>
              </a:rPr>
              <a:t>each other.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Er32 	</a:t>
            </a:r>
            <a:r>
              <a:rPr lang="en-US" sz="1600" dirty="0" smtClean="0">
                <a:latin typeface="Calibri Light" panose="020F0302020204030204" pitchFamily="34" charset="0"/>
              </a:rPr>
              <a:t>Sync </a:t>
            </a:r>
            <a:r>
              <a:rPr lang="en-US" sz="1600" dirty="0">
                <a:latin typeface="Calibri Light" panose="020F0302020204030204" pitchFamily="34" charset="0"/>
              </a:rPr>
              <a:t>Signal Error</a:t>
            </a:r>
          </a:p>
          <a:p>
            <a:pPr>
              <a:lnSpc>
                <a:spcPct val="150000"/>
              </a:lnSpc>
            </a:pPr>
            <a:r>
              <a:rPr lang="nb-NO" sz="1600" b="1" dirty="0" smtClean="0">
                <a:latin typeface="Calibri Light" panose="020F0302020204030204" pitchFamily="34" charset="0"/>
              </a:rPr>
              <a:t>Er33 	</a:t>
            </a:r>
            <a:r>
              <a:rPr lang="nb-NO" sz="1600" dirty="0" smtClean="0">
                <a:latin typeface="Calibri Light" panose="020F0302020204030204" pitchFamily="34" charset="0"/>
              </a:rPr>
              <a:t>Isolated </a:t>
            </a:r>
            <a:r>
              <a:rPr lang="nb-NO" sz="1600" dirty="0">
                <a:latin typeface="Calibri Light" panose="020F0302020204030204" pitchFamily="34" charset="0"/>
              </a:rPr>
              <a:t>transformer overheat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alibri Light" panose="020F0302020204030204" pitchFamily="34" charset="0"/>
              </a:rPr>
              <a:t>Er34 	</a:t>
            </a:r>
            <a:r>
              <a:rPr lang="en-US" sz="1600" dirty="0" smtClean="0">
                <a:latin typeface="Calibri Light" panose="020F0302020204030204" pitchFamily="34" charset="0"/>
              </a:rPr>
              <a:t>Balance </a:t>
            </a:r>
            <a:r>
              <a:rPr lang="en-US" sz="1600" dirty="0">
                <a:latin typeface="Calibri Light" panose="020F0302020204030204" pitchFamily="34" charset="0"/>
              </a:rPr>
              <a:t>function conflict</a:t>
            </a:r>
          </a:p>
        </p:txBody>
      </p:sp>
    </p:spTree>
    <p:extLst>
      <p:ext uri="{BB962C8B-B14F-4D97-AF65-F5344CB8AC3E}">
        <p14:creationId xmlns:p14="http://schemas.microsoft.com/office/powerpoint/2010/main" val="39647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Error Codes issued by 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CEr1 </a:t>
            </a:r>
            <a:r>
              <a:rPr lang="en-US" sz="1600" b="1" dirty="0" smtClean="0"/>
              <a:t>	</a:t>
            </a:r>
            <a:r>
              <a:rPr lang="en-US" sz="1600" dirty="0" smtClean="0"/>
              <a:t>Utility </a:t>
            </a:r>
            <a:r>
              <a:rPr lang="en-US" sz="1600" dirty="0"/>
              <a:t>voltage out of range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CEr2 	</a:t>
            </a:r>
            <a:r>
              <a:rPr lang="en-US" sz="1600" dirty="0" smtClean="0"/>
              <a:t>Bypass </a:t>
            </a:r>
            <a:r>
              <a:rPr lang="en-US" sz="1600" dirty="0"/>
              <a:t>Voltage out of range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CEr3 	</a:t>
            </a:r>
            <a:r>
              <a:rPr lang="en-US" sz="1600" dirty="0" smtClean="0"/>
              <a:t>Inverter </a:t>
            </a:r>
            <a:r>
              <a:rPr lang="en-US" sz="1600" dirty="0"/>
              <a:t>Voltage out of range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CEr4 	</a:t>
            </a:r>
            <a:r>
              <a:rPr lang="en-US" sz="1600" dirty="0" smtClean="0"/>
              <a:t>Load </a:t>
            </a:r>
            <a:r>
              <a:rPr lang="en-US" sz="1600" dirty="0"/>
              <a:t>Percentage out of range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CEr5 	</a:t>
            </a:r>
            <a:r>
              <a:rPr lang="en-US" sz="1600" dirty="0" smtClean="0"/>
              <a:t>Battery </a:t>
            </a:r>
            <a:r>
              <a:rPr lang="en-US" sz="1600" dirty="0"/>
              <a:t>Voltage out of range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/>
              <a:t>CEr6 	</a:t>
            </a:r>
            <a:r>
              <a:rPr lang="en-US" sz="1600" dirty="0" smtClean="0"/>
              <a:t>UPS </a:t>
            </a:r>
            <a:r>
              <a:rPr lang="en-US" sz="1600" dirty="0"/>
              <a:t>Output Voltage out of range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Special Remarks on Error Codes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When </a:t>
            </a:r>
            <a:r>
              <a:rPr lang="en-US" sz="1600" dirty="0"/>
              <a:t>one of the Er06, EPO, Er23, Er24, Er28, Er32 ,or Er33 error message occurs, the UPS will have </a:t>
            </a:r>
            <a:r>
              <a:rPr lang="en-US" sz="1600" dirty="0" smtClean="0"/>
              <a:t>no output </a:t>
            </a:r>
            <a:r>
              <a:rPr lang="en-US" sz="1600" dirty="0"/>
              <a:t>and lock itself immediately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bypass voltage is normal(within specs), but one of the Er01, Er02, Er03, Er05, Er13, Er14, Er20, Er22</a:t>
            </a:r>
            <a:r>
              <a:rPr lang="en-US" sz="1600" dirty="0" smtClean="0"/>
              <a:t>, Er26</a:t>
            </a:r>
            <a:r>
              <a:rPr lang="en-US" sz="1600" dirty="0"/>
              <a:t>, Er29 or Er30 error message occur, the UPS will transfer to Bypass loop and lock itself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bypass voltage is normal(within specs), one of the Er04, Er08, Er09, Er10, Er11 or Er12 error </a:t>
            </a:r>
            <a:r>
              <a:rPr lang="en-US" sz="1600" dirty="0" smtClean="0"/>
              <a:t>message occurs</a:t>
            </a:r>
            <a:r>
              <a:rPr lang="en-US" sz="1600" dirty="0"/>
              <a:t>, the UPS will transfer to Bypass loop, then try to transfer back to Inverter mode automatically. </a:t>
            </a:r>
            <a:r>
              <a:rPr lang="en-US" sz="1600" dirty="0" smtClean="0"/>
              <a:t>If the </a:t>
            </a:r>
            <a:r>
              <a:rPr lang="en-US" sz="1600" dirty="0"/>
              <a:t>symptoms happen 4 times in one hour, the UPS will lock itself; otherwise, the error messages and </a:t>
            </a:r>
            <a:r>
              <a:rPr lang="en-US" sz="1600" dirty="0" smtClean="0"/>
              <a:t>the times </a:t>
            </a:r>
            <a:r>
              <a:rPr lang="en-US" sz="1600" dirty="0"/>
              <a:t>of the error messages will be clear and reset automatically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the Er16, Er17, Er21, Er27, Er31 or Er34 error message occurs, the inverter of the UPS will have no </a:t>
            </a:r>
            <a:r>
              <a:rPr lang="en-US" sz="1600" dirty="0" smtClean="0"/>
              <a:t>output and </a:t>
            </a:r>
            <a:r>
              <a:rPr lang="en-US" sz="1600" dirty="0"/>
              <a:t>the user is prohibited to turn on the UPS from the front panel.</a:t>
            </a: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Trouble Shooting Error Codes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182" y="1378665"/>
            <a:ext cx="8285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XPC TX90 6kVA &amp; 10kVA Service Manual contains flow charts for each error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4163"/>
            <a:ext cx="4677633" cy="43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1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Trouble Shooting Error Codes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76" y="1371600"/>
            <a:ext cx="35035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9906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System Trouble Shooting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76300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PCB Locations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1337" y="1447799"/>
            <a:ext cx="1503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Control Board </a:t>
            </a:r>
          </a:p>
          <a:p>
            <a:r>
              <a:rPr lang="en-US" sz="1600" dirty="0" smtClean="0"/>
              <a:t>     Power Board</a:t>
            </a:r>
          </a:p>
          <a:p>
            <a:r>
              <a:rPr lang="en-US" sz="1600" dirty="0" smtClean="0"/>
              <a:t>          Fuse</a:t>
            </a:r>
          </a:p>
        </p:txBody>
      </p:sp>
      <p:pic>
        <p:nvPicPr>
          <p:cNvPr id="1027" name="Picture 3" descr="C:\Users\Blyga\Documents\AA XPC\TX90\Right 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247254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lyga\Documents\AA XPC\TX90\Left 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356260" cy="282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438400" y="2133600"/>
            <a:ext cx="304800" cy="1219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711532" y="1863297"/>
            <a:ext cx="879268" cy="12609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19200" y="1600200"/>
            <a:ext cx="1042137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20291" y="3951843"/>
            <a:ext cx="1503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Battery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151166" y="4121120"/>
            <a:ext cx="8691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64555" y="4121120"/>
            <a:ext cx="126464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00" y="1767711"/>
            <a:ext cx="2057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DC Capacitor Board</a:t>
            </a:r>
          </a:p>
          <a:p>
            <a:r>
              <a:rPr lang="en-US" sz="1600" dirty="0" smtClean="0"/>
              <a:t>Battery Charger Board </a:t>
            </a:r>
          </a:p>
          <a:p>
            <a:endParaRPr lang="en-US" sz="1600" dirty="0" smtClean="0"/>
          </a:p>
          <a:p>
            <a:r>
              <a:rPr lang="en-US" sz="1600" dirty="0" smtClean="0"/>
              <a:t>EPO</a:t>
            </a:r>
          </a:p>
          <a:p>
            <a:r>
              <a:rPr lang="en-US" sz="1600" dirty="0"/>
              <a:t>I/P EMI Filter Power </a:t>
            </a:r>
          </a:p>
          <a:p>
            <a:endParaRPr lang="en-US" sz="1600" dirty="0" smtClean="0"/>
          </a:p>
          <a:p>
            <a:r>
              <a:rPr lang="en-US" sz="1600" dirty="0" smtClean="0"/>
              <a:t>Cam </a:t>
            </a:r>
            <a:r>
              <a:rPr lang="en-US" sz="1600" dirty="0"/>
              <a:t>Switch</a:t>
            </a:r>
          </a:p>
          <a:p>
            <a:endParaRPr lang="en-US" sz="1600" dirty="0" smtClean="0"/>
          </a:p>
          <a:p>
            <a:r>
              <a:rPr lang="en-US" sz="1600" dirty="0" smtClean="0"/>
              <a:t>O/P EMI Filter Board</a:t>
            </a:r>
          </a:p>
          <a:p>
            <a:r>
              <a:rPr lang="en-US" sz="1600" dirty="0" smtClean="0"/>
              <a:t>Relay</a:t>
            </a:r>
          </a:p>
          <a:p>
            <a:r>
              <a:rPr lang="en-US" sz="1600" dirty="0" smtClean="0"/>
              <a:t>Voltage Change Board         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953000" y="1981200"/>
            <a:ext cx="1905001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03474" y="2209800"/>
            <a:ext cx="140612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53200" y="2667000"/>
            <a:ext cx="35639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905500" y="2948305"/>
            <a:ext cx="952501" cy="5568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381752" y="3429000"/>
            <a:ext cx="527843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791200" y="3936062"/>
            <a:ext cx="1118396" cy="3543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206534" y="4121120"/>
            <a:ext cx="703062" cy="3216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905500" y="4434358"/>
            <a:ext cx="1004096" cy="1608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0" y="381000"/>
            <a:ext cx="91440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Thank you, Questions?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Xtreme Power Conversion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230 Yuma Street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Denver, CO 80223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800.582.4524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Sales &amp; Customer Support</a:t>
            </a:r>
            <a:b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1-800-582-4524 ext 1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rgbClr val="034EA2"/>
                </a:solidFill>
              </a:rPr>
              <a:t>sales@xpcc.com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Support &amp; Service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1-800-582-4524 ext 2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rgbClr val="034EA2"/>
                </a:solidFill>
              </a:rPr>
              <a:t>support@xpcc.com</a:t>
            </a:r>
            <a:br>
              <a:rPr lang="en-US" sz="1400" dirty="0" smtClean="0">
                <a:solidFill>
                  <a:srgbClr val="034EA2"/>
                </a:solidFill>
              </a:rPr>
            </a:br>
            <a:r>
              <a:rPr lang="en-US" sz="1400" dirty="0" smtClean="0">
                <a:solidFill>
                  <a:srgbClr val="034EA2"/>
                </a:solidFill>
              </a:rPr>
              <a:t>service@xpcc.com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Marketing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400" dirty="0" smtClean="0">
                <a:solidFill>
                  <a:srgbClr val="034EA2"/>
                </a:solidFill>
              </a:rPr>
              <a:t>marketing@xpcc.com</a:t>
            </a:r>
            <a:endParaRPr lang="en-US" sz="14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707571" y="1371599"/>
            <a:ext cx="7351246" cy="183968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TX90 Standard Voltage: 208VAC input, 240 VAC Output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Voltages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240V:240/120V, 230V:230/115V, 220V:220/110V,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200V:200/100V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Voltage Change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T9VCNFG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reconfigured in field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208:208/120 Not used due to output phases being 120VAC  + 88VAC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T90 Standard Voltage: 208 VAC Input, 208 VAC Output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Optional voltages of 200/220/230/240VAC field selectable (firmware)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120 Volt out</a:t>
            </a:r>
            <a:endParaRPr lang="en-US" sz="14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40896" y="9906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Voltage Options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51" y="3211285"/>
            <a:ext cx="2124376" cy="29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21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696685" y="1464128"/>
            <a:ext cx="5486400" cy="1181100"/>
          </a:xfrm>
          <a:prstGeom prst="rect">
            <a:avLst/>
          </a:prstGeom>
        </p:spPr>
        <p:txBody>
          <a:bodyPr/>
          <a:lstStyle/>
          <a:p>
            <a:pPr marL="230188" indent="-230188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Hardwired input and output standard</a:t>
            </a:r>
          </a:p>
          <a:p>
            <a:pPr marL="230188" indent="-230188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L6-30 Line Cord available for 6KVA</a:t>
            </a:r>
          </a:p>
          <a:p>
            <a:pPr marL="230188" indent="-230188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Configurable Output Receptacles Available</a:t>
            </a:r>
          </a:p>
          <a:p>
            <a:pPr marL="687388" lvl="1" indent="-230188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I/O Box 1-5</a:t>
            </a:r>
          </a:p>
          <a:p>
            <a:pPr marL="230188" indent="-230188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XPD PDUs can provide additional outlets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74914" y="1143000"/>
            <a:ext cx="2380582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80000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I</a:t>
            </a: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/O Configuration Options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03761"/>
              </p:ext>
            </p:extLst>
          </p:nvPr>
        </p:nvGraphicFramePr>
        <p:xfrm>
          <a:off x="874604" y="3243942"/>
          <a:ext cx="4361783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6300"/>
                <a:gridCol w="914400"/>
                <a:gridCol w="1656683"/>
                <a:gridCol w="914400"/>
              </a:tblGrid>
              <a:tr h="250558"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I/O Box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Voltage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Recepts</a:t>
                      </a:r>
                      <a:r>
                        <a:rPr lang="en-US" sz="1200" b="0" dirty="0" smtClean="0"/>
                        <a:t> 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err="1" smtClean="0"/>
                        <a:t>Recepts</a:t>
                      </a:r>
                      <a:r>
                        <a:rPr lang="en-US" sz="1200" b="0" dirty="0" smtClean="0"/>
                        <a:t> 2</a:t>
                      </a:r>
                      <a:endParaRPr lang="en-US" sz="1200" b="0" dirty="0"/>
                    </a:p>
                  </a:txBody>
                  <a:tcPr/>
                </a:tc>
              </a:tr>
              <a:tr h="2048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 Box 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240/120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(2) C19 – 240V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(4) 5-15/20</a:t>
                      </a:r>
                      <a:endParaRPr lang="en-US" sz="1200" dirty="0"/>
                    </a:p>
                  </a:txBody>
                  <a:tcPr/>
                </a:tc>
              </a:tr>
              <a:tr h="1591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 Box 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(2) C19 – 120V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(4) 5-15/20</a:t>
                      </a:r>
                    </a:p>
                  </a:txBody>
                  <a:tcPr/>
                </a:tc>
              </a:tr>
              <a:tr h="1895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 Box</a:t>
                      </a:r>
                      <a:r>
                        <a:rPr lang="en-US" sz="1200" baseline="0" dirty="0" smtClean="0"/>
                        <a:t> 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240/120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(2) L14-30 on 1 </a:t>
                      </a:r>
                      <a:r>
                        <a:rPr lang="en-US" sz="1200" dirty="0" err="1" smtClean="0"/>
                        <a:t>ft</a:t>
                      </a:r>
                      <a:r>
                        <a:rPr lang="en-US" sz="1200" dirty="0" smtClean="0"/>
                        <a:t> cord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(4) 5-15/20</a:t>
                      </a:r>
                    </a:p>
                  </a:txBody>
                  <a:tcPr/>
                </a:tc>
              </a:tr>
              <a:tr h="2200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 Box 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(2) L6-30 on 1 </a:t>
                      </a:r>
                      <a:r>
                        <a:rPr lang="en-US" sz="1200" dirty="0" err="1" smtClean="0"/>
                        <a:t>ft</a:t>
                      </a:r>
                      <a:r>
                        <a:rPr lang="en-US" sz="1200" dirty="0" smtClean="0"/>
                        <a:t>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(2) C19</a:t>
                      </a:r>
                      <a:endParaRPr lang="en-US" sz="1200" dirty="0"/>
                    </a:p>
                  </a:txBody>
                  <a:tcPr/>
                </a:tc>
              </a:tr>
              <a:tr h="1743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I/O Box 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208/120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(2) C19 – 208V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(4) 5-15/20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51" y="3211285"/>
            <a:ext cx="2124376" cy="29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5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685800" y="1562100"/>
            <a:ext cx="7351246" cy="1714499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TX90 and T90 Standard Internal Battery – 20 x 12V 9AH (10k) or 20 x 12V 7AH (6k) battery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Located in hot swappable trays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Extended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Runtime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TX90 – 20 x 12V 580W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battery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Replaces standard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battery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Battery Cabinet Available – 20, 40, or 60 x 12V 9AH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cabinet can accommodate 1, 2 , or 3 strings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daisy chained for longer runtimes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1000W External Battery Charger Available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1811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Battery Options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76" y="4343400"/>
            <a:ext cx="1022960" cy="18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Office Data\MaxNet\XPC\TX90\TX90 6 &amp;10KVA\Pictures\T90-EBP920-EBP940-EBP960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76" y="4343400"/>
            <a:ext cx="1795847" cy="179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733800"/>
            <a:ext cx="4085363" cy="21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3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685800" y="1562100"/>
            <a:ext cx="7351246" cy="226422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SNMP Card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SNMP-1PIN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Relay Dry Contact Interface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Card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TX90-Relay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Output Relay Contacts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at 120VAC, 1A and 24VDC, 2A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Input Contacts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TX90-PK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cables to parallel systems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181100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Communication Options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68462"/>
            <a:ext cx="2178843" cy="9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52457"/>
            <a:ext cx="3081337" cy="188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Office Data\MaxNet\XPC\Webcard Relay Card and Software\Pictures\SNMP-1P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10048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3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685800" y="1419226"/>
            <a:ext cx="7351246" cy="226422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Can Parallel up to 4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Parallel for Capacity or Redundancy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TX90-10k40 to TX90-40k40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TX90-6k24 to TX90-24k24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1-4 UPS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batteries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Cabinet for output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Bypass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Breaker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cable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kit for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Startup – 5 x 8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038226"/>
            <a:ext cx="251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Parallel  Scalable Options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Office Data\MaxNet\XPC\TX90\TX90 T90 6 to 40kVA\TX90 TIE Cab-Picts\TX90-TIE40-op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67125"/>
            <a:ext cx="1188044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56" y="3505200"/>
            <a:ext cx="492650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71900" y="5048590"/>
            <a:ext cx="1409700" cy="909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207" y="5791200"/>
            <a:ext cx="1409700" cy="167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533400" y="4572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1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81000" y="381000"/>
            <a:ext cx="6781800" cy="4953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2950"/>
              </a:spcBef>
              <a:buSzPct val="100000"/>
            </a:pPr>
            <a:r>
              <a:rPr lang="en-US" sz="2400" dirty="0" smtClean="0">
                <a:solidFill>
                  <a:srgbClr val="034EA2"/>
                </a:solidFill>
              </a:rPr>
              <a:t>TX90 / T90 Available Options</a:t>
            </a:r>
            <a:endParaRPr lang="en-US" sz="2400" kern="0" dirty="0" smtClean="0">
              <a:solidFill>
                <a:srgbClr val="A80000"/>
              </a:solidFill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685800" y="1562100"/>
            <a:ext cx="5562599" cy="226422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Standard Warranty – 3 Year on Electronics and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Extended 5 Year Warranty plans available on UPS and external 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x 8 On-Site Service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plans for UPS and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battery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plans for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 and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battery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x 8 Startup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x 8 Startup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included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packages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x 24 Startup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quoted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request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time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Preventative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Maintenance </a:t>
            </a:r>
            <a:r>
              <a:rPr lang="fr-F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51782" y="1181100"/>
            <a:ext cx="3486818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A80000"/>
                </a:solidFill>
                <a:latin typeface="Calibri Light" pitchFamily="34" charset="0"/>
              </a:rPr>
              <a:t>Warranty and Service  Options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A80000"/>
              </a:solidFill>
              <a:effectLst/>
              <a:uLnTx/>
              <a:uFillTx/>
              <a:latin typeface="Calibri Light" pitchFamily="34" charset="0"/>
            </a:endParaRPr>
          </a:p>
        </p:txBody>
      </p:sp>
      <p:pic>
        <p:nvPicPr>
          <p:cNvPr id="10" name="Picture 2" descr="C:\Users\bholderread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399" y="1066800"/>
            <a:ext cx="2895599" cy="4554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15662</TotalTime>
  <Words>1862</Words>
  <Application>Microsoft Office PowerPoint</Application>
  <PresentationFormat>On-screen Show (4:3)</PresentationFormat>
  <Paragraphs>397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Blake Holderread</dc:creator>
  <cp:lastModifiedBy>Blyga</cp:lastModifiedBy>
  <cp:revision>612</cp:revision>
  <cp:lastPrinted>2017-04-13T16:55:11Z</cp:lastPrinted>
  <dcterms:created xsi:type="dcterms:W3CDTF">2013-11-05T21:37:11Z</dcterms:created>
  <dcterms:modified xsi:type="dcterms:W3CDTF">2017-04-16T02:38:41Z</dcterms:modified>
</cp:coreProperties>
</file>